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922" r:id="rId3"/>
    <p:sldId id="923" r:id="rId4"/>
    <p:sldId id="258" r:id="rId5"/>
    <p:sldId id="924" r:id="rId6"/>
    <p:sldId id="920" r:id="rId7"/>
    <p:sldId id="918" r:id="rId8"/>
    <p:sldId id="926" r:id="rId9"/>
    <p:sldId id="925" r:id="rId10"/>
    <p:sldId id="919" r:id="rId11"/>
    <p:sldId id="27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1EA5"/>
    <a:srgbClr val="0C54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15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410B0D-E635-70D3-7397-4942BEA9E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533864-1E74-5332-3753-08A2CD587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763584-B627-2876-74AA-06782353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1707A-934D-7A78-857F-63140699C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535D0C-53BA-9BA8-4043-C9AABC712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41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0E5FA8-02D1-4550-57E3-0C5001E7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32AAFB-95B8-7CAB-6F43-F466743D5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C317B6-553F-73B7-8D27-A69597046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A186A1-04F5-90FE-7C74-7DE40E28E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2BA06F-7E90-92F3-8C3B-6551EAA1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501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8F8288-1F2C-5889-B264-11F105255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0C7E5C-474A-53B6-A1FD-C9F6E3D310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CE551A-93A0-B8BA-61FA-2753C6E3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938FC1-08A8-41BD-F9B0-27C4DE776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E2EB3F-07A2-9F11-89DD-F69F1BDC7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368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124A6-EDF0-70D1-AC6F-38261DAE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F69788-0406-92B7-3C68-1F3EEC868B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E8879D-49C6-ABAA-5936-979D3ECE4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FBA56AD-444F-5F75-EFAD-B7297556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9345EAA-153B-EA77-F07D-CF2C2EA80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8DC3B0-45FA-8B5E-F9B1-9AAE2D574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55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014923-658C-3FC4-AC7D-353382244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FACC89-CDC2-D3DB-EDFB-56EF9FA27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FAFA29-A0AA-6D6F-8B27-3E886C1D8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877E966-4438-C5CC-D7F0-F3B284495D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A2CE8EE-9E02-8A6D-1165-7218A52BB1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8748A12-0587-36E0-D8B6-50DDF4E96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1079221-862A-82F3-C624-624DB9AC2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972BE7-CEA6-B111-EA08-EB82A02A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40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F828CA-F1FA-9F22-A700-CB236BD8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85EC58F-1358-ED72-69A1-4B1488720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00803BE-8D04-CAAE-8B7F-0DEA689E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F8EB2D-3DDD-68B0-01D4-81ABC6D37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872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6A5803-231C-8BB6-670D-C7E987617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8383DAC-02A6-C9DA-FAE4-4AC4BE63E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BDB79EF-8440-D48C-4DE0-CAB4728D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471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DC447-AF42-1546-B05D-B2D8D5D52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BFB9E3-48D3-1FA8-F702-CD54A3141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EC3286-292C-923F-73D8-AF0840A24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2736F2-F337-89CE-9520-5F6C98E96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7BC115-1F67-B48B-2B3F-7CE492F01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9AC133-1A4A-174D-6172-9C2D9FAF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503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821E17-EAF2-8BE7-14E7-6FF7D0050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5D0FED-5200-D8DD-F533-85523EA56E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C07903-34DA-C784-B362-72BE26B80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1B72A2-BACD-623C-A85B-26C018F95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59B21D-D4B1-DE51-C03A-8AED6DDE2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808AF4-C094-A065-64E6-FD2AFE031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04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DD9E7A-12FB-54DC-0B72-D07224BD1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6CDDE77-335C-FEF4-58E9-CEA787F4D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EF3B52-2C8F-201B-EDC7-B50513B3F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DCE1AC-86E5-89F7-16C2-28B32AEB1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C41E78-8A4F-4F2E-17A8-C358325C6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941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9B258D8-70FC-2872-4AFA-F5BA7EE39B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CE2A63-721D-27A3-5A35-F8FBD7053B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E60D2C-D4C7-EB23-F1B4-6D0CB64E6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24B547-AA33-DCC9-D6F9-657A5AE99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82590B-A379-F979-9656-53931A9DF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218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C7D69-D091-6F2A-024F-1FC98DDF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165795-ADE0-B0EB-6125-0A268BEF4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4DB0EC-C45D-1995-5BA6-A9D1D02244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4FD30-BDA8-4F86-A3EF-BC94C2973360}" type="datetimeFigureOut">
              <a:rPr lang="ru-RU" smtClean="0"/>
              <a:t>16.04.2026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5C78E8-CD98-C579-0ACE-D21A19750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493775-E4E3-75EC-DA96-238A466D4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8F849-BCE6-48DF-806A-7522125470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36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D8FEF8-1DC2-1BE5-DB4C-51D5B13A58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B93508B-EEB7-52E3-2D1F-61B7901C896C}"/>
              </a:ext>
            </a:extLst>
          </p:cNvPr>
          <p:cNvCxnSpPr/>
          <p:nvPr/>
        </p:nvCxnSpPr>
        <p:spPr>
          <a:xfrm>
            <a:off x="971129" y="5420239"/>
            <a:ext cx="42263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590089DD-2087-FB1F-FCCE-96AABF64052F}"/>
              </a:ext>
            </a:extLst>
          </p:cNvPr>
          <p:cNvSpPr txBox="1">
            <a:spLocks/>
          </p:cNvSpPr>
          <p:nvPr/>
        </p:nvSpPr>
        <p:spPr>
          <a:xfrm>
            <a:off x="326237" y="5440431"/>
            <a:ext cx="8001205" cy="1158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 algn="l">
              <a:lnSpc>
                <a:spcPct val="120000"/>
              </a:lnSpc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  <a:defRPr/>
            </a:pPr>
            <a:r>
              <a:rPr lang="ru-RU" sz="2000" b="1" i="1" dirty="0">
                <a:solidFill>
                  <a:schemeClr val="bg1"/>
                </a:solidFill>
                <a:latin typeface="Vida 33 Pro" panose="02000803000000020004" charset="0"/>
              </a:rPr>
              <a:t>Белоусов Константин Николаевич, к.т.н., </a:t>
            </a:r>
          </a:p>
          <a:p>
            <a:pPr marL="273050" indent="-273050" algn="l">
              <a:lnSpc>
                <a:spcPct val="120000"/>
              </a:lnSpc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sz="2000" b="1" i="1" dirty="0">
                <a:solidFill>
                  <a:schemeClr val="bg1"/>
                </a:solidFill>
                <a:latin typeface="Vida 33 Pro" panose="02000803000000020004" charset="0"/>
              </a:rPr>
              <a:t>директор НИИ ОПБ , председатель подкомитета НОПРИЗ </a:t>
            </a:r>
          </a:p>
          <a:p>
            <a:pPr marL="273050" indent="-273050" algn="l">
              <a:lnSpc>
                <a:spcPct val="120000"/>
              </a:lnSpc>
              <a:spcBef>
                <a:spcPct val="20000"/>
              </a:spcBef>
              <a:buClr>
                <a:srgbClr val="C32D2E"/>
              </a:buClr>
              <a:buSzPct val="95000"/>
              <a:defRPr/>
            </a:pPr>
            <a:r>
              <a:rPr lang="ru-RU" sz="2000" b="1" i="1" dirty="0">
                <a:solidFill>
                  <a:schemeClr val="bg1"/>
                </a:solidFill>
                <a:latin typeface="Vida 33 Pro" panose="02000803000000020004" charset="0"/>
              </a:rPr>
              <a:t>по инжинирингу  в области пожарной и комплексной безопасности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Vida 33 Pro" panose="02000803000000020004" charset="0"/>
              </a:rPr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844D173-7533-6E8F-5C42-0F9119455958}"/>
              </a:ext>
            </a:extLst>
          </p:cNvPr>
          <p:cNvSpPr txBox="1">
            <a:spLocks/>
          </p:cNvSpPr>
          <p:nvPr/>
        </p:nvSpPr>
        <p:spPr>
          <a:xfrm>
            <a:off x="326237" y="2328420"/>
            <a:ext cx="11476122" cy="2026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</a:rPr>
              <a:t>Об ответственности </a:t>
            </a:r>
            <a:r>
              <a:rPr lang="ru-RU" b="1" dirty="0" err="1">
                <a:solidFill>
                  <a:schemeClr val="bg1"/>
                </a:solidFill>
              </a:rPr>
              <a:t>ГИПов</a:t>
            </a:r>
            <a:r>
              <a:rPr lang="ru-RU" b="1" dirty="0">
                <a:solidFill>
                  <a:schemeClr val="bg1"/>
                </a:solidFill>
              </a:rPr>
              <a:t> и проектировщиков за нарушения требований пожарной безопасности при разработке проектной документации. Исключение из реестра НОПРИЗ. Административная ответственность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A7EA0E-3049-2751-D38C-66D7319C7685}"/>
              </a:ext>
            </a:extLst>
          </p:cNvPr>
          <p:cNvSpPr txBox="1"/>
          <p:nvPr/>
        </p:nvSpPr>
        <p:spPr>
          <a:xfrm>
            <a:off x="1465243" y="259071"/>
            <a:ext cx="1022141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400" b="1" dirty="0">
                <a:solidFill>
                  <a:schemeClr val="bg1"/>
                </a:solidFill>
                <a:latin typeface="+mj-lt"/>
              </a:rPr>
              <a:t>VII </a:t>
            </a:r>
            <a:r>
              <a:rPr lang="ru-RU" sz="1400" b="1" dirty="0">
                <a:solidFill>
                  <a:schemeClr val="bg1"/>
                </a:solidFill>
                <a:latin typeface="+mj-lt"/>
              </a:rPr>
              <a:t>УЧЕБНО-КОНСУЛЬТАЦИОНЫЙ СЕМИНАР 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latin typeface="+mj-lt"/>
              </a:rPr>
              <a:t>«ОБОСНОВАНИЕ МЕРОПРИЯТИЙ ПО ОБЕСПЕЧЕНИЮ ПОЖАРНОЙ БЕЗОПАСНОСТИ </a:t>
            </a:r>
          </a:p>
          <a:p>
            <a:pPr algn="r"/>
            <a:r>
              <a:rPr lang="ru-RU" sz="2000" b="1" dirty="0">
                <a:solidFill>
                  <a:schemeClr val="bg1"/>
                </a:solidFill>
                <a:latin typeface="+mj-lt"/>
              </a:rPr>
              <a:t>ОБЪЕКТОВ КАПИТАЛЬНОГО СТРОИТЕЛЬСТВА ПУТЁМ РАЗРАБОТКИ СПЕЦИАЛЬНЫХ ТЕХНИЧЕСКИХ УСЛОВИЙ, СТАНДАРТОВ ОРГАНИЗАЦИЙ, РАСЧЁТОВ И ИСПЫТАНИЙ»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A941F7-7F64-2AF9-2FB1-059712028990}"/>
              </a:ext>
            </a:extLst>
          </p:cNvPr>
          <p:cNvSpPr txBox="1"/>
          <p:nvPr/>
        </p:nvSpPr>
        <p:spPr>
          <a:xfrm>
            <a:off x="229925" y="238880"/>
            <a:ext cx="1722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17.04.2026</a:t>
            </a:r>
          </a:p>
        </p:txBody>
      </p:sp>
    </p:spTree>
    <p:extLst>
      <p:ext uri="{BB962C8B-B14F-4D97-AF65-F5344CB8AC3E}">
        <p14:creationId xmlns:p14="http://schemas.microsoft.com/office/powerpoint/2010/main" val="208525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111285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3200" b="1" i="0" dirty="0">
                <a:solidFill>
                  <a:schemeClr val="bg1"/>
                </a:solidFill>
                <a:effectLst/>
                <a:latin typeface="+mn-lt"/>
              </a:rPr>
              <a:t>ПРОЕКТНЫЕ РАБОТЫ В ОБЛАСТИ ПОЖАРНОЙ БЕЗОПАСНОСТИ</a:t>
            </a:r>
            <a:br>
              <a:rPr lang="ru-RU" sz="3200" b="1" i="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ru-RU" sz="3200" b="1" i="0" dirty="0">
                <a:solidFill>
                  <a:schemeClr val="bg1"/>
                </a:solidFill>
                <a:effectLst/>
                <a:latin typeface="+mn-lt"/>
              </a:rPr>
              <a:t>ТРЕБОВАНИЯ К ЮР.ЛИЦАМ (ИП) И СПЕЦИАЛИСТАМ</a:t>
            </a: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DA683FC3-038B-3C5A-75D9-3395ABA5C54E}"/>
              </a:ext>
            </a:extLst>
          </p:cNvPr>
          <p:cNvSpPr txBox="1"/>
          <p:nvPr/>
        </p:nvSpPr>
        <p:spPr>
          <a:xfrm>
            <a:off x="311086" y="1782626"/>
            <a:ext cx="5355266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/>
              <a:t>НОВОЕ СТРОИТЕЛЬСТВО, РЕКОНСТРУКЦИЯ, КАП. РЕМОНТ</a:t>
            </a:r>
          </a:p>
          <a:p>
            <a:r>
              <a:rPr lang="ru-RU" sz="2800" b="1" dirty="0"/>
              <a:t>С ВЫВОДОМ ИЗ ЭКСПЛУАТАЦИИ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B12AED-B00D-0A29-30BC-3B2BB577E56C}"/>
              </a:ext>
            </a:extLst>
          </p:cNvPr>
          <p:cNvSpPr txBox="1"/>
          <p:nvPr/>
        </p:nvSpPr>
        <p:spPr>
          <a:xfrm>
            <a:off x="7410894" y="1782626"/>
            <a:ext cx="4284920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/>
              <a:t>- Членство в СРО, </a:t>
            </a:r>
          </a:p>
          <a:p>
            <a:r>
              <a:rPr lang="ru-RU" sz="2800" dirty="0"/>
              <a:t>- Включение в НРС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781B0F-6220-C3F6-DF3E-272A1A8DB097}"/>
              </a:ext>
            </a:extLst>
          </p:cNvPr>
          <p:cNvSpPr txBox="1"/>
          <p:nvPr/>
        </p:nvSpPr>
        <p:spPr>
          <a:xfrm>
            <a:off x="311085" y="3548412"/>
            <a:ext cx="5355266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1" dirty="0"/>
              <a:t>ОБЪЕКТЫ, ВВЕДЕННЫЕ В ЭКСПЛУАТАЦИЮ, КАП. РЕМОНТ</a:t>
            </a:r>
          </a:p>
          <a:p>
            <a:r>
              <a:rPr lang="ru-RU" sz="2800" b="1" dirty="0"/>
              <a:t>БЕЗ ВЫВОДА ИЗ ЭКСПЛУАТАЦИИ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F9FC75-F3F8-8458-4BEA-6FA51F1A1EEC}"/>
              </a:ext>
            </a:extLst>
          </p:cNvPr>
          <p:cNvSpPr txBox="1"/>
          <p:nvPr/>
        </p:nvSpPr>
        <p:spPr>
          <a:xfrm>
            <a:off x="7290565" y="3548412"/>
            <a:ext cx="440524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b="0" dirty="0">
                <a:effectLst/>
              </a:rPr>
              <a:t>- Лицензия, аккредитация, - Аттестация МЧС России</a:t>
            </a:r>
            <a:endParaRPr lang="ru-RU" sz="2800" dirty="0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B5A8F75E-96E2-3CA7-772F-E096C836FC9A}"/>
              </a:ext>
            </a:extLst>
          </p:cNvPr>
          <p:cNvSpPr/>
          <p:nvPr/>
        </p:nvSpPr>
        <p:spPr>
          <a:xfrm>
            <a:off x="6219571" y="1947944"/>
            <a:ext cx="953386" cy="478465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18A2B754-D181-580D-7314-F978B20F7DE7}"/>
              </a:ext>
            </a:extLst>
          </p:cNvPr>
          <p:cNvSpPr/>
          <p:nvPr/>
        </p:nvSpPr>
        <p:spPr>
          <a:xfrm>
            <a:off x="6190963" y="3688675"/>
            <a:ext cx="953386" cy="478465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E67AEC-B68A-04D5-0FB6-29C44E1A2398}"/>
              </a:ext>
            </a:extLst>
          </p:cNvPr>
          <p:cNvSpPr txBox="1"/>
          <p:nvPr/>
        </p:nvSpPr>
        <p:spPr>
          <a:xfrm>
            <a:off x="311085" y="5188688"/>
            <a:ext cx="9290115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400" dirty="0"/>
              <a:t>Если на период р</a:t>
            </a:r>
            <a:r>
              <a:rPr lang="ru-RU" sz="2400" dirty="0">
                <a:ea typeface="Times New Roman" panose="02020603050405020304" pitchFamily="18" charset="0"/>
              </a:rPr>
              <a:t>еконструкции, кап. ремонта или </a:t>
            </a:r>
            <a:r>
              <a:rPr lang="ru-RU" sz="2400" dirty="0" err="1">
                <a:ea typeface="Times New Roman" panose="02020603050405020304" pitchFamily="18" charset="0"/>
              </a:rPr>
              <a:t>тех.перевооружения</a:t>
            </a:r>
            <a:r>
              <a:rPr lang="ru-RU" sz="2400" dirty="0"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FF0000"/>
                </a:solidFill>
                <a:ea typeface="Times New Roman" panose="02020603050405020304" pitchFamily="18" charset="0"/>
              </a:rPr>
              <a:t>объекты, НЕ ВЫВЕДЕНЫ ИЗ ЭКСПЛУАТАЦИИ, </a:t>
            </a:r>
            <a:r>
              <a:rPr lang="ru-RU" sz="2400" dirty="0">
                <a:effectLst/>
              </a:rPr>
              <a:t>требуется и СРО (НРС) и аттестация проектировщиков (</a:t>
            </a:r>
            <a:r>
              <a:rPr lang="ru-RU" sz="2400" dirty="0" err="1">
                <a:effectLst/>
              </a:rPr>
              <a:t>ГИПа</a:t>
            </a:r>
            <a:r>
              <a:rPr lang="ru-RU" sz="2400" dirty="0">
                <a:effectLst/>
              </a:rPr>
              <a:t>) в МЧС.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DF9803-DC9C-48EE-F26C-398475431A1D}"/>
              </a:ext>
            </a:extLst>
          </p:cNvPr>
          <p:cNvSpPr txBox="1"/>
          <p:nvPr/>
        </p:nvSpPr>
        <p:spPr>
          <a:xfrm>
            <a:off x="839885" y="639241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Письмо МЧС РФ от 11.02.2025 г. N ИГ-19-14-143</a:t>
            </a:r>
          </a:p>
        </p:txBody>
      </p:sp>
    </p:spTree>
    <p:extLst>
      <p:ext uri="{BB962C8B-B14F-4D97-AF65-F5344CB8AC3E}">
        <p14:creationId xmlns:p14="http://schemas.microsoft.com/office/powerpoint/2010/main" val="133077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200" b="1" i="0" dirty="0">
                <a:solidFill>
                  <a:schemeClr val="bg1"/>
                </a:solidFill>
                <a:effectLst/>
                <a:latin typeface="+mn-lt"/>
              </a:rPr>
              <a:t>ГРАДОСТРОИТЕЛЬНЫЙ КОДЕКС РФ – ОТВЕТСТВЕННОСТЬ </a:t>
            </a:r>
            <a:r>
              <a:rPr lang="ru-RU" sz="3200" b="1" i="0" dirty="0" err="1">
                <a:solidFill>
                  <a:schemeClr val="bg1"/>
                </a:solidFill>
                <a:effectLst/>
                <a:latin typeface="+mn-lt"/>
              </a:rPr>
              <a:t>ГИПов</a:t>
            </a:r>
            <a:endParaRPr lang="ru-RU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1960031" cy="5805912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buNone/>
            </a:pPr>
            <a:r>
              <a:rPr lang="ru-RU" b="1" dirty="0">
                <a:solidFill>
                  <a:srgbClr val="FF0000"/>
                </a:solidFill>
                <a:effectLst/>
              </a:rPr>
              <a:t>С 1 марта 2026г. </a:t>
            </a:r>
            <a:r>
              <a:rPr lang="ru-RU" b="1" dirty="0">
                <a:effectLst/>
              </a:rPr>
              <a:t>Изменения в Градостроительный кодекс РФ</a:t>
            </a:r>
          </a:p>
          <a:p>
            <a:pPr algn="l"/>
            <a:r>
              <a:rPr lang="ru-RU" b="1" dirty="0"/>
              <a:t>Статья 48. Архитектурно-строительное проектирование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b="0" dirty="0">
                <a:effectLst/>
              </a:rPr>
              <a:t> 4) </a:t>
            </a:r>
            <a:r>
              <a:rPr lang="ru-RU" dirty="0"/>
              <a:t>Работы по договорам о подготовке проектной документации, внесению изменений в проектную документацию …, работы по договорам </a:t>
            </a:r>
            <a:r>
              <a:rPr lang="ru-RU" dirty="0">
                <a:highlight>
                  <a:srgbClr val="FFFF00"/>
                </a:highlight>
              </a:rPr>
              <a:t>о подготовке рабочей документации, внесении изменений в рабочую документацию</a:t>
            </a:r>
            <a:r>
              <a:rPr lang="ru-RU" dirty="0"/>
              <a:t> должны выполняться </a:t>
            </a:r>
            <a:r>
              <a:rPr lang="ru-RU" b="1" dirty="0"/>
              <a:t>только индивидуальными предпринимателями или юридическими лицами, которые являются членами саморегулируемых организаций в области архитектурно-строительного проектирования</a:t>
            </a:r>
            <a:r>
              <a:rPr lang="ru-RU" dirty="0"/>
              <a:t>, если иное не предусмотрено настоящей статьей. Выполнение таких работ обеспечивается специалистами по организации архитектурно-строительного проектирования (главными инженерами проектов, главными архитекторами проектов). </a:t>
            </a:r>
            <a:r>
              <a:rPr lang="ru-RU" b="1" dirty="0">
                <a:solidFill>
                  <a:srgbClr val="FF0000"/>
                </a:solidFill>
                <a:highlight>
                  <a:srgbClr val="FFFF00"/>
                </a:highlight>
              </a:rPr>
              <a:t>Указанные специалисты несут ответственность за качество проектной документации, рабочей документации и их соответствие требованиям технических регламентов.</a:t>
            </a:r>
            <a:endParaRPr lang="ru-RU" b="1" dirty="0">
              <a:solidFill>
                <a:srgbClr val="FF0000"/>
              </a:solidFill>
              <a:effectLst/>
              <a:highlight>
                <a:srgbClr val="FFFF00"/>
              </a:highlight>
            </a:endParaRPr>
          </a:p>
          <a:p>
            <a:pPr marL="0" marR="0" algn="just">
              <a:lnSpc>
                <a:spcPct val="100000"/>
              </a:lnSpc>
              <a:buNone/>
            </a:pPr>
            <a:br>
              <a:rPr lang="ru-RU" sz="2000" b="0" dirty="0">
                <a:effectLst/>
              </a:rPr>
            </a:br>
            <a:endParaRPr lang="ru-RU" sz="2000" b="0" dirty="0">
              <a:effectLst/>
            </a:endParaRPr>
          </a:p>
          <a:p>
            <a:pPr marL="0" marR="0" algn="just">
              <a:lnSpc>
                <a:spcPts val="1440"/>
              </a:lnSpc>
              <a:buNone/>
            </a:pPr>
            <a:endParaRPr lang="ru-RU" sz="1200" b="0" dirty="0">
              <a:effectLst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ru-RU" sz="1600" b="0" dirty="0">
              <a:effectLst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4729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i="0" dirty="0">
                <a:solidFill>
                  <a:schemeClr val="bg1"/>
                </a:solidFill>
                <a:effectLst/>
                <a:latin typeface="+mn-lt"/>
              </a:rPr>
              <a:t>НАЦИОНАЛЬНЫЙ РЕЕСТР СПЕЦИАЛИСТОВ (НРС) 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НОПРИЗ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1960031" cy="5805912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buNone/>
            </a:pPr>
            <a:r>
              <a:rPr lang="ru-RU" sz="2000" b="1" dirty="0">
                <a:effectLst/>
              </a:rPr>
              <a:t>Градостроительный кодекс РФ</a:t>
            </a:r>
          </a:p>
          <a:p>
            <a:pPr marL="0" marR="0" algn="just">
              <a:lnSpc>
                <a:spcPct val="100000"/>
              </a:lnSpc>
              <a:buNone/>
            </a:pPr>
            <a:r>
              <a:rPr lang="ru-RU" sz="2000" b="1" dirty="0">
                <a:ea typeface="Times New Roman" panose="02020603050405020304" pitchFamily="18" charset="0"/>
              </a:rPr>
              <a:t>Статья 55.5-1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r>
              <a:rPr lang="ru-RU" sz="2000" b="0" dirty="0">
                <a:effectLst/>
              </a:rPr>
              <a:t>7.Специалисты по организации инженерных изысканий, специалисты по организации архитектурно-строительного проектирования … осуществляют … трудовые функции </a:t>
            </a:r>
            <a:r>
              <a:rPr lang="ru-RU" sz="2000" b="1" dirty="0">
                <a:effectLst/>
              </a:rPr>
              <a:t>со дня включения сведений о физических лицах соответственно в национальный реестр специалистов в области инженерных изысканий и архитектурно-строительного проектирования</a:t>
            </a:r>
            <a:r>
              <a:rPr lang="ru-RU" sz="2000" b="0" dirty="0">
                <a:effectLst/>
              </a:rPr>
              <a:t> …</a:t>
            </a:r>
          </a:p>
          <a:p>
            <a:pPr marL="0" marR="0" algn="just">
              <a:lnSpc>
                <a:spcPct val="100000"/>
              </a:lnSpc>
              <a:buNone/>
            </a:pPr>
            <a:r>
              <a:rPr lang="ru-RU" sz="2000" dirty="0"/>
              <a:t>8. </a:t>
            </a:r>
            <a:r>
              <a:rPr lang="ru-RU" sz="2000" b="0" dirty="0">
                <a:effectLst/>
              </a:rPr>
              <a:t>Сведения о физических лицах включаются в национальный реестр специалистов в области инженерных изысканий и архитектурно-строительного проектирования </a:t>
            </a:r>
            <a:r>
              <a:rPr lang="ru-RU" sz="2000" b="1" dirty="0">
                <a:effectLst/>
              </a:rPr>
              <a:t>Национальным объединением саморегулируемых организаций</a:t>
            </a:r>
            <a:r>
              <a:rPr lang="ru-RU" sz="2000" b="0" dirty="0">
                <a:effectLst/>
              </a:rPr>
              <a:t>, основанных на членстве лиц, выполняющих инженерные изыскания, и саморегулируемых организаций, основанных на членстве лиц, осуществляющих подготовку проектной документации</a:t>
            </a:r>
          </a:p>
          <a:p>
            <a:pPr marL="0" marR="0" algn="just">
              <a:lnSpc>
                <a:spcPct val="100000"/>
              </a:lnSpc>
              <a:buNone/>
            </a:pPr>
            <a:r>
              <a:rPr lang="ru-RU" sz="2000" b="1" dirty="0"/>
              <a:t>10. 4) Обязанность: </a:t>
            </a:r>
            <a:r>
              <a:rPr lang="ru-RU" sz="2000" b="0" dirty="0">
                <a:effectLst/>
              </a:rPr>
              <a:t>не реже одного раза в пять лет прохождение в соответствии с ФЗ-238 от 03.07.2016  "О независимой оценке квалификации" независимой оценки квалификации физического лица, претендующего на осуществление профессиональной деятельности .., на соответствие положениям профессионального стандарта…</a:t>
            </a:r>
          </a:p>
          <a:p>
            <a:pPr marL="0" marR="0" algn="just">
              <a:lnSpc>
                <a:spcPct val="100000"/>
              </a:lnSpc>
              <a:buNone/>
            </a:pPr>
            <a:br>
              <a:rPr lang="ru-RU" sz="2000" b="0" dirty="0">
                <a:effectLst/>
              </a:rPr>
            </a:br>
            <a:endParaRPr lang="ru-RU" sz="2000" b="0" dirty="0">
              <a:effectLst/>
            </a:endParaRPr>
          </a:p>
          <a:p>
            <a:pPr marL="0" marR="0" algn="just">
              <a:lnSpc>
                <a:spcPts val="1440"/>
              </a:lnSpc>
              <a:buNone/>
            </a:pPr>
            <a:endParaRPr lang="ru-RU" sz="1200" b="0" dirty="0">
              <a:effectLst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ru-RU" sz="1600" b="0" dirty="0">
              <a:effectLst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31824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1960031" cy="5805912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buNone/>
            </a:pPr>
            <a:r>
              <a:rPr lang="ru-RU" b="1" dirty="0">
                <a:solidFill>
                  <a:srgbClr val="FF0000"/>
                </a:solidFill>
                <a:effectLst/>
              </a:rPr>
              <a:t>С 1 марта 2026г. </a:t>
            </a:r>
            <a:r>
              <a:rPr lang="ru-RU" b="1" dirty="0">
                <a:effectLst/>
              </a:rPr>
              <a:t>Изменения в Градостроительный кодекс РФ</a:t>
            </a:r>
          </a:p>
          <a:p>
            <a:pPr algn="l"/>
            <a:r>
              <a:rPr lang="ru-RU" b="1" dirty="0"/>
              <a:t>Статья  55-1</a:t>
            </a:r>
          </a:p>
          <a:p>
            <a:pPr algn="just"/>
            <a:r>
              <a:rPr lang="ru-RU" sz="2200" dirty="0"/>
              <a:t>15) </a:t>
            </a:r>
            <a:r>
              <a:rPr lang="ru-RU" sz="2200" dirty="0">
                <a:highlight>
                  <a:srgbClr val="FFFF00"/>
                </a:highlight>
              </a:rPr>
              <a:t>В случае прекращения трудовых отношений физического лица</a:t>
            </a:r>
            <a:r>
              <a:rPr lang="ru-RU" sz="2200" dirty="0"/>
              <a:t>, указанного в части 1 или 2 настоящей статьи, с членом саморегулируемой организации </a:t>
            </a:r>
            <a:r>
              <a:rPr lang="ru-RU" sz="2200" dirty="0">
                <a:highlight>
                  <a:srgbClr val="FFFF00"/>
                </a:highlight>
              </a:rPr>
              <a:t>такое физическое лицо вправе уведомить об этом Национальное объединение саморегулируемых организаций </a:t>
            </a:r>
            <a:r>
              <a:rPr lang="ru-RU" sz="2200" dirty="0"/>
              <a:t>с приложением копий документов, подтверждающих факт расторжения трудовых отношений.</a:t>
            </a:r>
          </a:p>
          <a:p>
            <a:pPr algn="just"/>
            <a:r>
              <a:rPr lang="ru-RU" sz="2200" dirty="0"/>
              <a:t>16) Федеральный орган исполнительной власти, исполнительные органы субъекта Российской Федерации, </a:t>
            </a:r>
            <a:r>
              <a:rPr lang="ru-RU" sz="2200" dirty="0">
                <a:highlight>
                  <a:srgbClr val="FFFF00"/>
                </a:highlight>
              </a:rPr>
              <a:t>уполномоченные на проведение государственной экспертизы проектной документации</a:t>
            </a:r>
            <a:r>
              <a:rPr lang="ru-RU" sz="2200" dirty="0"/>
              <a:t>, или подведомственные указанным органам государственные (бюджетные или автономные) учреждения, Государственная корпорация по атомной энергии "Росатом", организации негосударственной экспертизы проектной документации…органы государственного строительного надзора, … </a:t>
            </a:r>
            <a:r>
              <a:rPr lang="ru-RU" sz="2200" dirty="0">
                <a:highlight>
                  <a:srgbClr val="FFFF00"/>
                </a:highlight>
              </a:rPr>
              <a:t>информируют соответствующее Национальное объединение саморегулируемых организаций о специалистах … по организации архитектурно-строительного проектирования … выполнивших … подготовку проектной документации… по результатам которых указанными лицами </a:t>
            </a:r>
            <a:r>
              <a:rPr lang="ru-RU" sz="2200" b="1" dirty="0">
                <a:highlight>
                  <a:srgbClr val="FFFF00"/>
                </a:highlight>
              </a:rPr>
              <a:t>выданы отрицательные заключения экспертизы проектной документации...  </a:t>
            </a:r>
          </a:p>
          <a:p>
            <a:pPr algn="l"/>
            <a:endParaRPr lang="ru-RU" dirty="0"/>
          </a:p>
          <a:p>
            <a:pPr algn="l"/>
            <a:endParaRPr lang="ru-RU" b="1" dirty="0">
              <a:solidFill>
                <a:srgbClr val="FF0000"/>
              </a:solidFill>
              <a:effectLst/>
              <a:highlight>
                <a:srgbClr val="FFFF00"/>
              </a:highlight>
            </a:endParaRPr>
          </a:p>
          <a:p>
            <a:pPr marL="0" marR="0" algn="just">
              <a:lnSpc>
                <a:spcPct val="100000"/>
              </a:lnSpc>
              <a:buNone/>
            </a:pPr>
            <a:br>
              <a:rPr lang="ru-RU" sz="2000" b="0" dirty="0">
                <a:effectLst/>
              </a:rPr>
            </a:br>
            <a:endParaRPr lang="ru-RU" sz="2000" b="0" dirty="0">
              <a:effectLst/>
            </a:endParaRPr>
          </a:p>
          <a:p>
            <a:pPr marL="0" marR="0" algn="just">
              <a:lnSpc>
                <a:spcPts val="1440"/>
              </a:lnSpc>
              <a:buNone/>
            </a:pPr>
            <a:endParaRPr lang="ru-RU" sz="1200" b="0" dirty="0">
              <a:effectLst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ru-RU" sz="1600" b="0" dirty="0">
              <a:effectLst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B9887056-0AD4-163B-78CE-FE5274373A7E}"/>
              </a:ext>
            </a:extLst>
          </p:cNvPr>
          <p:cNvSpPr txBox="1">
            <a:spLocks/>
          </p:cNvSpPr>
          <p:nvPr/>
        </p:nvSpPr>
        <p:spPr>
          <a:xfrm>
            <a:off x="311085" y="169682"/>
            <a:ext cx="11512615" cy="6901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3600" b="1">
                <a:solidFill>
                  <a:schemeClr val="bg1"/>
                </a:solidFill>
                <a:latin typeface="+mn-lt"/>
              </a:rPr>
              <a:t>НАЦИОНАЛЬНЫЙ РЕЕСТР СПЕЦИАЛИСТОВ (НРС) НОПРИЗ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90079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i="0" dirty="0">
                <a:solidFill>
                  <a:schemeClr val="bg1"/>
                </a:solidFill>
                <a:effectLst/>
                <a:latin typeface="+mn-lt"/>
              </a:rPr>
              <a:t>НАЦИОНАЛЬНЫЙ РЕЕСТР СПЕЦИАЛИСТОВ (НРС) </a:t>
            </a:r>
            <a:r>
              <a:rPr lang="ru-RU" sz="3600" b="1" dirty="0">
                <a:solidFill>
                  <a:schemeClr val="bg1"/>
                </a:solidFill>
                <a:latin typeface="+mn-lt"/>
              </a:rPr>
              <a:t>НОПРИЗ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2027408" cy="5805912"/>
          </a:xfrm>
        </p:spPr>
        <p:txBody>
          <a:bodyPr>
            <a:noAutofit/>
          </a:bodyPr>
          <a:lstStyle/>
          <a:p>
            <a:pPr marL="0" marR="0" algn="just">
              <a:lnSpc>
                <a:spcPct val="100000"/>
              </a:lnSpc>
              <a:buNone/>
            </a:pPr>
            <a:r>
              <a:rPr lang="ru-RU" b="1" dirty="0">
                <a:effectLst/>
              </a:rPr>
              <a:t>ПОРЯДОК ВЕДЕНИЯ НРС НОПРИЗ: </a:t>
            </a:r>
            <a:r>
              <a:rPr lang="ru-RU" dirty="0">
                <a:effectLst/>
              </a:rPr>
              <a:t>Приказ Минстроя РФ №286-пр от 15.04.2022г.</a:t>
            </a:r>
          </a:p>
          <a:p>
            <a:pPr marL="0" marR="0" algn="just">
              <a:lnSpc>
                <a:spcPct val="100000"/>
              </a:lnSpc>
              <a:buNone/>
            </a:pPr>
            <a:r>
              <a:rPr lang="ru-RU" sz="2000" b="1" dirty="0"/>
              <a:t>ОСНОВАНИЯ ДЛЯ ИСКЛЮЧЕНИЯ ИЗ РЕЕСТРА: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>
                <a:effectLst/>
              </a:rPr>
              <a:t>Собственное заявление;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/>
              <a:t>Смерть; 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>
                <a:effectLst/>
              </a:rPr>
              <a:t>Признание недееспособным;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/>
              <a:t>Истечение срока действия разрешения на пребывание в РФ  (для иностранца)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>
                <a:effectLst/>
              </a:rPr>
              <a:t>Непрохождение 1 раз в 5 лет независимой оценки квалификации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b="1" dirty="0">
                <a:effectLst/>
              </a:rPr>
              <a:t>Привлечение физ. лица 2 и более раз в течение года к адм. ответственности в рамках проф. деятельности</a:t>
            </a:r>
            <a:r>
              <a:rPr lang="ru-RU" sz="1900" dirty="0">
                <a:effectLst/>
              </a:rPr>
              <a:t>;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>
                <a:effectLst/>
              </a:rPr>
              <a:t>Осуждение за совершение преступления;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b="1" dirty="0">
                <a:effectLst/>
                <a:ea typeface="Calibri" panose="020F0502020204030204" pitchFamily="34" charset="0"/>
              </a:rPr>
              <a:t>Вступление в силу решения суда, установившего вину физ. лица в причинении вреда жизни или здоровью </a:t>
            </a:r>
            <a:r>
              <a:rPr lang="ru-RU" sz="1900" b="1" dirty="0" err="1">
                <a:effectLst/>
                <a:ea typeface="Calibri" panose="020F0502020204030204" pitchFamily="34" charset="0"/>
              </a:rPr>
              <a:t>физ.лиц</a:t>
            </a:r>
            <a:r>
              <a:rPr lang="ru-RU" sz="1900" b="1" dirty="0">
                <a:effectLst/>
                <a:ea typeface="Calibri" panose="020F0502020204030204" pitchFamily="34" charset="0"/>
              </a:rPr>
              <a:t>;</a:t>
            </a:r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b="1" dirty="0">
                <a:effectLst/>
                <a:ea typeface="Calibri" panose="020F0502020204030204" pitchFamily="34" charset="0"/>
              </a:rPr>
              <a:t>Осуществление по вине физического лица,… выплат из компенсационных фондов СРО;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b="1" dirty="0">
                <a:ea typeface="Calibri" panose="020F0502020204030204" pitchFamily="34" charset="0"/>
              </a:rPr>
              <a:t>Наличие заключения, указывающего виновность физ. лица на нарушение </a:t>
            </a:r>
            <a:r>
              <a:rPr lang="ru-RU" sz="1900" b="1" dirty="0">
                <a:effectLst/>
              </a:rPr>
              <a:t>законодательства о градостроительной деятельности;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/>
              <a:t>Включение по вине физ. лица, ИП или юр. лица, работником которого он является,  в реестр недобросовестных предпринимателей;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b="1" dirty="0"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Принятие Советом НОПРИЗ решения </a:t>
            </a:r>
            <a:r>
              <a:rPr lang="ru-RU" sz="1900" dirty="0">
                <a:effectLst/>
                <a:highlight>
                  <a:srgbClr val="FFFF00"/>
                </a:highlight>
                <a:ea typeface="Calibri" panose="020F0502020204030204" pitchFamily="34" charset="0"/>
              </a:rPr>
              <a:t>о неисполнении физ. лицом должностных обязанностей специалиста по …организации архитектурно-строительного проектирования;</a:t>
            </a:r>
          </a:p>
          <a:p>
            <a:pPr marL="34290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ru-RU" sz="1900" dirty="0">
                <a:effectLst/>
                <a:ea typeface="Calibri" panose="020F0502020204030204" pitchFamily="34" charset="0"/>
              </a:rPr>
              <a:t>Выявление факта предоставления недостоверных сведений при включении в НРС.</a:t>
            </a:r>
            <a:endParaRPr lang="ru-RU" sz="1900" b="0" dirty="0">
              <a:effectLst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51992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3800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i="0" dirty="0">
                <a:solidFill>
                  <a:schemeClr val="bg1"/>
                </a:solidFill>
                <a:effectLst/>
                <a:latin typeface="+mn-lt"/>
              </a:rPr>
              <a:t>АТТЕСТАЦИЯ ПРОЕКТИРОВЩИКОВ МЧС. НОВОЕ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1960031" cy="580591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Постановление Правительства РФ от 28.01.2026 № 55 «О порядке проведения аттестации, переаттестации, досрочного прекращения действия квалификационного аттестата и ведения реестра аттестованных лиц на право проектирования средств обеспечения пожарной безопасности зданий и сооружений, которые введены в эксплуатацию» (взамен </a:t>
            </a:r>
            <a:r>
              <a:rPr lang="ru-RU" dirty="0">
                <a:ea typeface="Times New Roman" panose="02020603050405020304" pitchFamily="18" charset="0"/>
              </a:rPr>
              <a:t>ПП РФ от 30.11.2021 г. № 2106) </a:t>
            </a:r>
            <a:r>
              <a:rPr lang="ru-RU" b="1" dirty="0">
                <a:solidFill>
                  <a:srgbClr val="FF0000"/>
                </a:solidFill>
                <a:ea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FF0000"/>
                </a:solidFill>
              </a:rPr>
              <a:t>01.09.2026.</a:t>
            </a:r>
            <a:endParaRPr lang="ru-RU" b="1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Аттестация / переаттестация осуществляться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МЧС России или его </a:t>
            </a:r>
            <a:r>
              <a:rPr lang="ru-RU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территориальными органами на безвозмездной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основе. </a:t>
            </a:r>
            <a:r>
              <a:rPr lang="ru-RU" dirty="0"/>
              <a:t>Срок действия квалификационного аттестата 5 лет.</a:t>
            </a:r>
            <a:endParaRPr lang="ru-RU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2000" b="1" dirty="0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b="1" dirty="0">
                <a:solidFill>
                  <a:srgbClr val="FF0000"/>
                </a:solidFill>
              </a:rPr>
              <a:t>ОТКАЗ В АТТЕСТАЦИИ: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а) неудовлетворительный результат квалификационного экзамена;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б) неявка претендента  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в) нарушение требований проведения квалификационного экзамена;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highlight>
                  <a:srgbClr val="FFFF00"/>
                </a:highlight>
              </a:rPr>
              <a:t>г) срок административного наказания в отношении физического лица в виде дисквалификации, связанного с лишением его права осуществлять проектирование, или срок уголовного наказания, связанного с лишением его права осуществлять проектирование, не истек;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000" dirty="0"/>
              <a:t>д) отказ в допуске к прохождению квалификационного экзамена;</a:t>
            </a:r>
            <a:endParaRPr lang="ru-RU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endParaRPr lang="ru-RU" sz="2000" dirty="0">
              <a:solidFill>
                <a:srgbClr val="FF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ru-RU" sz="19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40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i="0" dirty="0">
                <a:solidFill>
                  <a:schemeClr val="bg1"/>
                </a:solidFill>
                <a:effectLst/>
                <a:latin typeface="+mn-lt"/>
              </a:rPr>
              <a:t>АТТЕСТАЦИЯ ПРОЕКТИРОВЩИКОВ МЧС. НОВОЕ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1960031" cy="5805912"/>
          </a:xfrm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</a:pPr>
            <a:r>
              <a:rPr lang="ru-RU" sz="2200" b="1" dirty="0">
                <a:solidFill>
                  <a:srgbClr val="FF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ВНЕОЧЕРЕДНАЯ АТТЕСТАЦИЯ:</a:t>
            </a:r>
          </a:p>
          <a:p>
            <a:pPr algn="just"/>
            <a:r>
              <a:rPr lang="ru-RU" sz="2200" dirty="0"/>
              <a:t>а) истечение в отношении аттестованного лица срока административного наказания в виде дисквалификации, заключающейся в лишении его права осуществлять проектирование, или уголовного наказания в виде лишения права осуществлять проектирование;</a:t>
            </a:r>
          </a:p>
          <a:p>
            <a:pPr algn="just"/>
            <a:r>
              <a:rPr lang="ru-RU" sz="2200" dirty="0"/>
              <a:t>б) получение аттестационным органом информации о нарушениях аттестованным лицом требований пожарной безопасности при выполнении проектирования…;  </a:t>
            </a:r>
          </a:p>
          <a:p>
            <a:pPr algn="just"/>
            <a:r>
              <a:rPr lang="ru-RU" sz="2200" dirty="0"/>
              <a:t>в) получение аттестационным органом информации в течение календарного года о 3 и более случаях ложного срабатывания систем ... вследствие неправильно выбранных аттестованным лицом проектных решений.</a:t>
            </a:r>
          </a:p>
          <a:p>
            <a:pPr algn="just"/>
            <a:endParaRPr lang="ru-RU" sz="800" dirty="0"/>
          </a:p>
          <a:p>
            <a:pPr algn="just"/>
            <a:r>
              <a:rPr lang="ru-RU" sz="2200" b="1" dirty="0">
                <a:solidFill>
                  <a:srgbClr val="FF0000"/>
                </a:solidFill>
              </a:rPr>
              <a:t>ДЕЙСТВИЕ КВАЛИФИКАЦИОННОГО АТТЕСТАТА ПРЕКРАЩАЕТСЯ ДОСРОЧНО: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/>
              <a:t>Заявление об отказе от продолжения проектирования;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/>
              <a:t>Смерть или признание недееспособным или ограниченно дееспособным;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/>
              <a:t>Представление аттестованным лицом ложных сведений;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200" dirty="0"/>
              <a:t>Принятие решения, об отказе в аттестации при внеочередной аттестации.</a:t>
            </a:r>
          </a:p>
          <a:p>
            <a:pPr marR="0" algn="just">
              <a:lnSpc>
                <a:spcPct val="100000"/>
              </a:lnSpc>
              <a:spcBef>
                <a:spcPts val="0"/>
              </a:spcBef>
            </a:pPr>
            <a:endParaRPr lang="ru-RU" sz="2000" b="1" dirty="0"/>
          </a:p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b="1" dirty="0"/>
          </a:p>
          <a:p>
            <a:pPr lvl="0" algn="just">
              <a:lnSpc>
                <a:spcPct val="115000"/>
              </a:lnSpc>
              <a:spcBef>
                <a:spcPts val="0"/>
              </a:spcBef>
            </a:pPr>
            <a:endParaRPr lang="ru-RU" sz="20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ru-RU" sz="19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3008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i="0" dirty="0">
                <a:solidFill>
                  <a:schemeClr val="bg1"/>
                </a:solidFill>
                <a:effectLst/>
                <a:latin typeface="+mn-lt"/>
              </a:rPr>
              <a:t>АТТЕСТАЦИЯ ПРОЕКТИРОВЩИКОВ МЧС. НОВОЕ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052087"/>
            <a:ext cx="11960031" cy="5805912"/>
          </a:xfrm>
        </p:spPr>
        <p:txBody>
          <a:bodyPr>
            <a:noAutofit/>
          </a:bodyPr>
          <a:lstStyle/>
          <a:p>
            <a:pPr marL="342900" marR="0" indent="-342900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ru-RU" sz="2000" dirty="0"/>
          </a:p>
          <a:p>
            <a:pPr lvl="0" algn="just">
              <a:lnSpc>
                <a:spcPct val="115000"/>
              </a:lnSpc>
              <a:spcBef>
                <a:spcPts val="0"/>
              </a:spcBef>
            </a:pPr>
            <a:r>
              <a:rPr lang="ru-RU" sz="28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Примечание: 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</a:pPr>
            <a:r>
              <a:rPr lang="ru-RU" sz="2800" dirty="0"/>
              <a:t>информация о привлечении к административной ответственности аттестованного лица за нарушения требований пожарной безопасности, установленных законодательными и иными нормативными правовыми актами Российской Федерации, допущенные при проектировании </a:t>
            </a:r>
            <a:r>
              <a:rPr lang="ru-RU" sz="2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вносится в реестр аттестованных лиц</a:t>
            </a:r>
            <a:r>
              <a:rPr lang="ru-RU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</a:pPr>
            <a:endParaRPr lang="ru-RU" sz="2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ru-RU" sz="2800" b="1" dirty="0"/>
              <a:t>Аттестаты, выданные до вступления в силу новых правил, сохраняют действие до окончания срока, указанного в реестре.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</a:pPr>
            <a:endParaRPr lang="ru-RU" sz="2000" dirty="0">
              <a:effectLst/>
              <a:ea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</a:pPr>
            <a:endParaRPr lang="ru-RU" sz="19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204161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523EA7-5B9E-B4F2-4E54-FD0712039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05208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BA39D-8183-66F0-0B71-D4C45B469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85" y="169682"/>
            <a:ext cx="11512615" cy="690153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3600" b="1" i="0" dirty="0">
                <a:solidFill>
                  <a:schemeClr val="bg1"/>
                </a:solidFill>
                <a:effectLst/>
                <a:latin typeface="+mn-lt"/>
              </a:rPr>
              <a:t>АДМИНИСТРАТИВНАЯ ОТВЕТСТВЕННОСТЬ</a:t>
            </a:r>
            <a:endParaRPr lang="ru-RU" sz="3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DB9D87-42D6-31D2-DE3F-9E020D74E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7" y="1132868"/>
            <a:ext cx="11960031" cy="5636230"/>
          </a:xfrm>
        </p:spPr>
        <p:txBody>
          <a:bodyPr>
            <a:noAutofit/>
          </a:bodyPr>
          <a:lstStyle/>
          <a:p>
            <a:pPr indent="342900" algn="just"/>
            <a:r>
              <a:rPr lang="ru-RU" sz="2200" kern="100" dirty="0">
                <a:effectLst/>
                <a:ea typeface="Times New Roman" panose="02020603050405020304" pitchFamily="18" charset="0"/>
              </a:rPr>
              <a:t> 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 </a:t>
            </a:r>
            <a:r>
              <a:rPr lang="ru-RU" sz="2800" b="1" kern="100" dirty="0">
                <a:effectLst/>
                <a:ea typeface="Times New Roman" panose="02020603050405020304" pitchFamily="18" charset="0"/>
              </a:rPr>
              <a:t>Изменения в КОАП РФ ( </a:t>
            </a:r>
            <a:r>
              <a:rPr lang="ru-RU" sz="2800" b="1" kern="1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ФЗ-56 от 01.04.2025</a:t>
            </a:r>
            <a:r>
              <a:rPr lang="ru-RU" sz="2800" b="1" kern="100" dirty="0">
                <a:effectLst/>
                <a:ea typeface="Times New Roman" panose="02020603050405020304" pitchFamily="18" charset="0"/>
              </a:rPr>
              <a:t>)</a:t>
            </a:r>
          </a:p>
          <a:p>
            <a:pPr indent="342900" algn="just"/>
            <a:endParaRPr lang="ru-RU" sz="2000" b="1" kern="100" dirty="0">
              <a:ea typeface="Times New Roman" panose="02020603050405020304" pitchFamily="18" charset="0"/>
            </a:endParaRPr>
          </a:p>
          <a:p>
            <a:pPr indent="342900" algn="just"/>
            <a:r>
              <a:rPr lang="ru-RU" sz="2200" b="1" kern="100" dirty="0">
                <a:effectLst/>
                <a:ea typeface="Times New Roman" panose="02020603050405020304" pitchFamily="18" charset="0"/>
              </a:rPr>
              <a:t>Статья 20.4. Нарушение </a:t>
            </a:r>
            <a:r>
              <a:rPr lang="ru-RU" sz="2200" b="1" u="none" strike="noStrike" kern="100" dirty="0">
                <a:effectLst/>
                <a:ea typeface="Times New Roman" panose="02020603050405020304" pitchFamily="18" charset="0"/>
              </a:rPr>
              <a:t>требований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 пожарной безопасности</a:t>
            </a:r>
            <a:endParaRPr lang="ru-RU" sz="2200" kern="100" dirty="0">
              <a:effectLst/>
              <a:ea typeface="Times New Roman" panose="02020603050405020304" pitchFamily="18" charset="0"/>
            </a:endParaRPr>
          </a:p>
          <a:p>
            <a:pPr indent="342900" algn="just">
              <a:spcBef>
                <a:spcPts val="1200"/>
              </a:spcBef>
              <a:buNone/>
            </a:pPr>
            <a:r>
              <a:rPr lang="ru-RU" sz="2200" kern="100" dirty="0">
                <a:effectLst/>
                <a:ea typeface="Times New Roman" panose="02020603050405020304" pitchFamily="18" charset="0"/>
              </a:rPr>
              <a:t>     10. Нарушение требований пожарной безопасности 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при проектировании средств обеспечения пожарной безопасности зданий и сооружений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, которые введены в эксплуатацию, лицом, </a:t>
            </a:r>
            <a:r>
              <a:rPr lang="ru-RU" sz="2200" u="sng" kern="100" dirty="0">
                <a:effectLst/>
                <a:ea typeface="Times New Roman" panose="02020603050405020304" pitchFamily="18" charset="0"/>
              </a:rPr>
              <a:t>аттестованным в </a:t>
            </a:r>
            <a:r>
              <a:rPr lang="ru-RU" sz="2200" u="sng" strike="noStrike" kern="100" dirty="0">
                <a:effectLst/>
                <a:ea typeface="Times New Roman" panose="02020603050405020304" pitchFamily="18" charset="0"/>
              </a:rPr>
              <a:t>порядке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, установленном Правительством Российской Федерации, на право проектирования указанных средств, -</a:t>
            </a:r>
          </a:p>
          <a:p>
            <a:pPr marL="342900" indent="-342900" algn="just">
              <a:spcBef>
                <a:spcPts val="1200"/>
              </a:spcBef>
              <a:buFontTx/>
              <a:buChar char="-"/>
            </a:pPr>
            <a:r>
              <a:rPr lang="ru-RU" sz="2200" kern="100" dirty="0">
                <a:effectLst/>
                <a:ea typeface="Times New Roman" panose="02020603050405020304" pitchFamily="18" charset="0"/>
              </a:rPr>
              <a:t>влечет 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предупреждение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 или наложение административного штрафа на должностных лиц в размере 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от двадцати тысяч до тридцати тысяч рублей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.</a:t>
            </a:r>
          </a:p>
          <a:p>
            <a:pPr algn="just">
              <a:spcBef>
                <a:spcPts val="1200"/>
              </a:spcBef>
            </a:pPr>
            <a:r>
              <a:rPr lang="ru-RU" sz="2200" kern="100" dirty="0">
                <a:ea typeface="Times New Roman" panose="02020603050405020304" pitchFamily="18" charset="0"/>
              </a:rPr>
              <a:t>           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11. Повторное совершение административного правонарушения, предусмотренного </a:t>
            </a:r>
            <a:r>
              <a:rPr lang="ru-RU" sz="2200" u="none" strike="noStrike" kern="100" dirty="0">
                <a:effectLst/>
                <a:ea typeface="Times New Roman" panose="02020603050405020304" pitchFamily="18" charset="0"/>
              </a:rPr>
              <a:t>частью 10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 настоящей статьи, </a:t>
            </a:r>
          </a:p>
          <a:p>
            <a:pPr marL="342900" indent="-342900" algn="just">
              <a:spcBef>
                <a:spcPts val="1200"/>
              </a:spcBef>
              <a:buFontTx/>
              <a:buChar char="-"/>
            </a:pPr>
            <a:r>
              <a:rPr lang="ru-RU" sz="2200" kern="100" dirty="0">
                <a:effectLst/>
                <a:ea typeface="Times New Roman" panose="02020603050405020304" pitchFamily="18" charset="0"/>
              </a:rPr>
              <a:t>влечет наложение административного штрафа на должностных лиц в размере 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от девяноста тысяч до ста тысяч рублей 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или </a:t>
            </a:r>
            <a:r>
              <a:rPr lang="ru-RU" sz="2200" b="1" kern="100" dirty="0">
                <a:effectLst/>
                <a:ea typeface="Times New Roman" panose="02020603050405020304" pitchFamily="18" charset="0"/>
              </a:rPr>
              <a:t>дисквалификацию</a:t>
            </a:r>
            <a:r>
              <a:rPr lang="ru-RU" sz="2200" kern="100" dirty="0">
                <a:effectLst/>
                <a:ea typeface="Times New Roman" panose="02020603050405020304" pitchFamily="18" charset="0"/>
              </a:rPr>
              <a:t> на срок от одного года до трех лет.</a:t>
            </a:r>
          </a:p>
          <a:p>
            <a:pPr algn="just">
              <a:spcBef>
                <a:spcPts val="1200"/>
              </a:spcBef>
            </a:pPr>
            <a:r>
              <a:rPr lang="ru-RU" sz="2200" dirty="0">
                <a:effectLst/>
              </a:rPr>
              <a:t> </a:t>
            </a:r>
          </a:p>
          <a:p>
            <a:pPr algn="just">
              <a:spcBef>
                <a:spcPts val="1200"/>
              </a:spcBef>
            </a:pPr>
            <a:endParaRPr lang="ru-RU" sz="2000" kern="100" dirty="0">
              <a:effectLst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endParaRPr lang="ru-RU" sz="2000" kern="100" dirty="0"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endParaRPr lang="ru-RU" sz="2000" kern="100" dirty="0">
              <a:effectLst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endParaRPr lang="ru-RU" sz="2000" kern="100" dirty="0"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endParaRPr lang="ru-RU" sz="2000" kern="100" dirty="0">
              <a:effectLst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endParaRPr lang="ru-RU" sz="2000" kern="100" dirty="0">
              <a:effectLst/>
              <a:ea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b="1" kern="100" dirty="0">
                <a:ea typeface="Times New Roman" panose="02020603050405020304" pitchFamily="18" charset="0"/>
              </a:rPr>
              <a:t>ПРИМЕЧАНИЕ: с</a:t>
            </a:r>
            <a:r>
              <a:rPr lang="ru-RU" sz="2000" kern="100" dirty="0">
                <a:ea typeface="Times New Roman" panose="02020603050405020304" pitchFamily="18" charset="0"/>
              </a:rPr>
              <a:t>уществует адм. ответственность за отсутствие членства в СРО, НРС, </a:t>
            </a:r>
          </a:p>
          <a:p>
            <a:pPr algn="just">
              <a:spcBef>
                <a:spcPts val="0"/>
              </a:spcBef>
            </a:pPr>
            <a:r>
              <a:rPr lang="ru-RU" sz="2000" kern="100" dirty="0">
                <a:ea typeface="Times New Roman" panose="02020603050405020304" pitchFamily="18" charset="0"/>
              </a:rPr>
              <a:t>отсутствие лицензии, аттестации МЧС РФ</a:t>
            </a:r>
            <a:endParaRPr lang="ru-RU" sz="2000" kern="100" dirty="0">
              <a:effectLst/>
              <a:ea typeface="Times New Roman" panose="02020603050405020304" pitchFamily="18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BD166AF5-3C9E-F8B3-6C89-256507A95EDB}"/>
              </a:ext>
            </a:extLst>
          </p:cNvPr>
          <p:cNvGrpSpPr/>
          <p:nvPr/>
        </p:nvGrpSpPr>
        <p:grpSpPr>
          <a:xfrm>
            <a:off x="10366570" y="6220093"/>
            <a:ext cx="1728215" cy="541654"/>
            <a:chOff x="0" y="0"/>
            <a:chExt cx="2139315" cy="626745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106F50-26DE-A130-E5A4-189234258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67055" cy="62674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Рисунок 7" descr="Логотип НОПРИЗ">
              <a:extLst>
                <a:ext uri="{FF2B5EF4-FFF2-40B4-BE49-F238E27FC236}">
                  <a16:creationId xmlns:a16="http://schemas.microsoft.com/office/drawing/2014/main" id="{13B4402E-C8B9-1DE7-E964-765C223A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38100"/>
              <a:ext cx="1491615" cy="5715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24244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1663" y="329184"/>
            <a:ext cx="11488674" cy="591032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Font typeface="Wingdings 2" panose="05020102010507070707" pitchFamily="18" charset="2"/>
              <a:buNone/>
              <a:defRPr/>
            </a:pPr>
            <a:endParaRPr lang="ru-RU" sz="4000" dirty="0">
              <a:latin typeface="Vida 33 Pro" panose="02000803000000020004" charset="0"/>
            </a:endParaRPr>
          </a:p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ru-RU" sz="7700" b="1" dirty="0">
                <a:solidFill>
                  <a:srgbClr val="0070C0"/>
                </a:solidFill>
                <a:latin typeface="Vida 33 Pro" panose="02000803000000020004" charset="0"/>
              </a:rPr>
              <a:t>СПАСИБО ЗА ВНИМАНИЕ!</a:t>
            </a:r>
            <a:endParaRPr lang="en-US" sz="7700" b="1" dirty="0">
              <a:solidFill>
                <a:srgbClr val="0070C0"/>
              </a:solidFill>
              <a:latin typeface="Vida 33 Pro" panose="02000803000000020004" charset="0"/>
            </a:endParaRPr>
          </a:p>
          <a:p>
            <a:pPr marL="0" indent="0" algn="ctr">
              <a:buFont typeface="Wingdings 2" panose="05020102010507070707" pitchFamily="18" charset="2"/>
              <a:buNone/>
              <a:defRPr/>
            </a:pPr>
            <a:endParaRPr lang="ru-RU" sz="4800" dirty="0">
              <a:latin typeface="Vida 33 Pro" panose="02000803000000020004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sz="4000" b="1" i="1" dirty="0">
                <a:latin typeface="Vida 33 Pro" panose="02000803000000020004" charset="0"/>
              </a:rPr>
              <a:t>КОНТАКТЫ:</a:t>
            </a:r>
            <a:endParaRPr lang="en-US" sz="4000" b="1" i="1" dirty="0">
              <a:latin typeface="Vida 33 Pro" panose="02000803000000020004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sz="4400" b="1" i="1" dirty="0">
                <a:latin typeface="Vida 33 Pro" panose="02000803000000020004" charset="0"/>
              </a:rPr>
              <a:t>Горячая линия:   </a:t>
            </a:r>
            <a:r>
              <a:rPr lang="ru-RU" sz="6400" b="1" i="1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8-800-5506-112</a:t>
            </a:r>
            <a:endParaRPr lang="ru-RU" sz="6000" b="1" i="1" dirty="0">
              <a:solidFill>
                <a:schemeClr val="accent5">
                  <a:lumMod val="75000"/>
                </a:schemeClr>
              </a:solidFill>
              <a:latin typeface="Vida 33 Pro" panose="02000803000000020004" charset="0"/>
            </a:endParaRPr>
          </a:p>
          <a:p>
            <a:pPr marL="0" indent="0">
              <a:buFont typeface="Wingdings 2" panose="05020102010507070707" pitchFamily="18" charset="2"/>
              <a:buNone/>
              <a:defRPr/>
            </a:pPr>
            <a:r>
              <a:rPr lang="ru-RU" sz="6000" b="1" i="1" dirty="0">
                <a:latin typeface="Vida 33 Pro" panose="02000803000000020004" charset="0"/>
              </a:rPr>
              <a:t>                        </a:t>
            </a:r>
            <a:r>
              <a:rPr lang="ru-RU" sz="6400" b="1" i="1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8-495-748-99-01</a:t>
            </a:r>
          </a:p>
          <a:p>
            <a:pPr marL="0" indent="0">
              <a:lnSpc>
                <a:spcPct val="120000"/>
              </a:lnSpc>
              <a:buFont typeface="Wingdings 2" panose="05020102010507070707" pitchFamily="18" charset="2"/>
              <a:buNone/>
              <a:defRPr/>
            </a:pPr>
            <a:r>
              <a:rPr lang="ru-RU" sz="4500" b="1" i="1" dirty="0">
                <a:latin typeface="Vida 33 Pro" panose="02000803000000020004" charset="0"/>
              </a:rPr>
              <a:t>НИИ ОПБ:</a:t>
            </a:r>
          </a:p>
          <a:p>
            <a:pPr>
              <a:lnSpc>
                <a:spcPct val="120000"/>
              </a:lnSpc>
              <a:defRPr/>
            </a:pPr>
            <a:r>
              <a:rPr lang="ru-RU" sz="4500" b="1" dirty="0">
                <a:latin typeface="Vida 33 Pro" panose="02000803000000020004" charset="0"/>
              </a:rPr>
              <a:t>Сайт:</a:t>
            </a:r>
            <a:r>
              <a:rPr lang="ru-RU" sz="4500" dirty="0">
                <a:latin typeface="Vida 33 Pro" panose="02000803000000020004" charset="0"/>
              </a:rPr>
              <a:t>  </a:t>
            </a:r>
            <a:r>
              <a:rPr lang="en-US" sz="4500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www.niiopb.ru</a:t>
            </a:r>
            <a:r>
              <a:rPr lang="ru-RU" sz="4500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 </a:t>
            </a:r>
          </a:p>
          <a:p>
            <a:pPr>
              <a:lnSpc>
                <a:spcPct val="120000"/>
              </a:lnSpc>
              <a:defRPr/>
            </a:pPr>
            <a:r>
              <a:rPr lang="en-US" sz="4500" b="1" dirty="0">
                <a:latin typeface="Vida 33 Pro" panose="02000803000000020004" charset="0"/>
              </a:rPr>
              <a:t>E</a:t>
            </a:r>
            <a:r>
              <a:rPr lang="ru-RU" sz="4500" b="1" dirty="0">
                <a:latin typeface="Vida 33 Pro" panose="02000803000000020004" charset="0"/>
              </a:rPr>
              <a:t>-</a:t>
            </a:r>
            <a:r>
              <a:rPr lang="en-US" sz="4500" b="1" dirty="0">
                <a:latin typeface="Vida 33 Pro" panose="02000803000000020004" charset="0"/>
              </a:rPr>
              <a:t>mail</a:t>
            </a:r>
            <a:r>
              <a:rPr lang="ru-RU" sz="4500" b="1" dirty="0">
                <a:latin typeface="Vida 33 Pro" panose="02000803000000020004" charset="0"/>
              </a:rPr>
              <a:t>:</a:t>
            </a:r>
            <a:r>
              <a:rPr lang="en-US" sz="4500" b="1" dirty="0">
                <a:latin typeface="Vida 33 Pro" panose="02000803000000020004" charset="0"/>
              </a:rPr>
              <a:t> </a:t>
            </a:r>
            <a:r>
              <a:rPr lang="en-US" sz="4500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info@niiopb.ru</a:t>
            </a:r>
            <a:r>
              <a:rPr lang="ru-RU" sz="4500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 </a:t>
            </a:r>
            <a:r>
              <a:rPr lang="en-US" sz="4500" u="sng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 </a:t>
            </a:r>
            <a:endParaRPr lang="ru-RU" sz="4500" dirty="0">
              <a:solidFill>
                <a:schemeClr val="accent5">
                  <a:lumMod val="75000"/>
                </a:schemeClr>
              </a:solidFill>
              <a:latin typeface="Vida 33 Pro" panose="0200080300000002000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ru-RU" sz="4500" b="1" dirty="0">
                <a:latin typeface="Vida 33 Pro" panose="02000803000000020004" charset="0"/>
              </a:rPr>
              <a:t>Тел:</a:t>
            </a:r>
            <a:r>
              <a:rPr lang="ru-RU" sz="4500" dirty="0">
                <a:latin typeface="Vida 33 Pro" panose="02000803000000020004" charset="0"/>
              </a:rPr>
              <a:t> </a:t>
            </a:r>
            <a:r>
              <a:rPr lang="ru-RU" sz="4500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8(495) 748-99-01; 8-800-2345-112</a:t>
            </a:r>
          </a:p>
          <a:p>
            <a:pPr>
              <a:lnSpc>
                <a:spcPct val="120000"/>
              </a:lnSpc>
              <a:defRPr/>
            </a:pPr>
            <a:r>
              <a:rPr lang="ru-RU" sz="4500" b="1" dirty="0">
                <a:latin typeface="Vida 33 Pro" panose="02000803000000020004" charset="0"/>
              </a:rPr>
              <a:t>Адрес:</a:t>
            </a:r>
            <a:r>
              <a:rPr lang="ru-RU" sz="4500" dirty="0">
                <a:latin typeface="Vida 33 Pro" panose="02000803000000020004" charset="0"/>
              </a:rPr>
              <a:t> </a:t>
            </a:r>
            <a:r>
              <a:rPr lang="ru-RU" sz="4500" dirty="0">
                <a:solidFill>
                  <a:schemeClr val="accent5">
                    <a:lumMod val="75000"/>
                  </a:schemeClr>
                </a:solidFill>
                <a:latin typeface="Vida 33 Pro" panose="02000803000000020004" charset="0"/>
              </a:rPr>
              <a:t>119034, г. Москва, Пречистенка 40/2 стр.3 офис 212.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8FC4263F-962D-4A95-9F64-48B29B4D5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38" y="332550"/>
            <a:ext cx="1325562" cy="132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55C2322-C2C8-AB08-3245-717B92E3C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7847"/>
            <a:ext cx="12192000" cy="690153"/>
          </a:xfrm>
          <a:prstGeom prst="rect">
            <a:avLst/>
          </a:prstGeom>
        </p:spPr>
      </p:pic>
      <p:pic>
        <p:nvPicPr>
          <p:cNvPr id="6" name="Рисунок 5" descr="Логотип НОПРИЗ">
            <a:extLst>
              <a:ext uri="{FF2B5EF4-FFF2-40B4-BE49-F238E27FC236}">
                <a16:creationId xmlns:a16="http://schemas.microsoft.com/office/drawing/2014/main" id="{F8BA0D58-2EB8-4B1B-BDF9-21A2C236CF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327" y="618490"/>
            <a:ext cx="1718885" cy="7045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97045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</TotalTime>
  <Words>1291</Words>
  <Application>Microsoft Office PowerPoint</Application>
  <PresentationFormat>Широкоэкранный</PresentationFormat>
  <Paragraphs>113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Vida 33 Pro</vt:lpstr>
      <vt:lpstr>Wingdings 2</vt:lpstr>
      <vt:lpstr>Тема Office</vt:lpstr>
      <vt:lpstr>Презентация PowerPoint</vt:lpstr>
      <vt:lpstr>ПРОЕКТНЫЕ РАБОТЫ В ОБЛАСТИ ПОЖАРНОЙ БЕЗОПАСНОСТИ ТРЕБОВАНИЯ К ЮР.ЛИЦАМ (ИП) И СПЕЦИАЛИСТАМ</vt:lpstr>
      <vt:lpstr>ГРАДОСТРОИТЕЛЬНЫЙ КОДЕКС РФ – ОТВЕТСТВЕННОСТЬ ГИПов</vt:lpstr>
      <vt:lpstr>НАЦИОНАЛЬНЫЙ РЕЕСТР СПЕЦИАЛИСТОВ (НРС) НОПРИЗ</vt:lpstr>
      <vt:lpstr>Презентация PowerPoint</vt:lpstr>
      <vt:lpstr>НАЦИОНАЛЬНЫЙ РЕЕСТР СПЕЦИАЛИСТОВ (НРС) НОПРИЗ</vt:lpstr>
      <vt:lpstr>АТТЕСТАЦИЯ ПРОЕКТИРОВЩИКОВ МЧС. НОВОЕ</vt:lpstr>
      <vt:lpstr>АТТЕСТАЦИЯ ПРОЕКТИРОВЩИКОВ МЧС. НОВОЕ</vt:lpstr>
      <vt:lpstr>АТТЕСТАЦИЯ ПРОЕКТИРОВЩИКОВ МЧС. НОВОЕ</vt:lpstr>
      <vt:lpstr>АДМИНИСТРАТИВНАЯ ОТВЕТСТВЕННОСТЬ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выступления Тема выступления Тема выступления</dc:title>
  <dc:creator>Екатерина</dc:creator>
  <cp:lastModifiedBy>Константин Белоусов</cp:lastModifiedBy>
  <cp:revision>126</cp:revision>
  <cp:lastPrinted>2023-10-03T19:04:37Z</cp:lastPrinted>
  <dcterms:created xsi:type="dcterms:W3CDTF">2022-08-26T08:56:01Z</dcterms:created>
  <dcterms:modified xsi:type="dcterms:W3CDTF">2026-04-16T10:10:03Z</dcterms:modified>
</cp:coreProperties>
</file>