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1244" r:id="rId2"/>
    <p:sldId id="1237" r:id="rId3"/>
    <p:sldId id="1236" r:id="rId4"/>
    <p:sldId id="1238" r:id="rId5"/>
    <p:sldId id="1239" r:id="rId6"/>
    <p:sldId id="1242" r:id="rId7"/>
    <p:sldId id="1245" r:id="rId8"/>
    <p:sldId id="1241" r:id="rId9"/>
    <p:sldId id="1243" r:id="rId10"/>
  </p:sldIdLst>
  <p:sldSz cx="12192000" cy="6858000"/>
  <p:notesSz cx="9945688" cy="68119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F902EF-643D-4D45-9B8D-D9FE225F0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8EB709A-8AC1-41D0-A83E-8E31C0DD8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D78C86-A7C7-46F3-8656-A6E3A03B9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9986B2-C5F9-4727-AA73-677D94225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83379-035B-4E68-9AD0-9ECF758D1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030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DB4E3-6FF8-4F08-BA99-2A9A698B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AE3E1C-C477-4D04-83B4-A844BBB12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4BB0CE-6C0D-4F10-B982-2B125DC15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2C2F28-5DEE-4BC4-86BA-1A20CB0BD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0A379C-8001-47C5-9A4F-EAC18E1A1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53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81CCC-0CB6-4241-9796-7C6805193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DDB4BF-5F35-4248-BE23-C9CD79976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AD3D5A-CFD2-41C5-9724-666D4D131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1F821D-E734-4023-B8B2-683825DE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BD05B0-CB8D-420D-A51A-3E37A140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57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50A732-44DE-44CE-99D4-072379164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114508-A85F-4D1D-AF41-C88DF0018B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754632-6E0D-4097-A41F-967814B1A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D44353-1C2E-4882-B718-C8454A7F9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9422B5-572F-4AC8-A460-E974541CE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4CE51D-D11F-48EB-8132-370FD88B3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497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FF9DB-A9D4-4F91-993B-E386BD809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D2431B-31D8-40FD-A78A-051E8CF99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2171CD-9565-4C72-9738-994652BB8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EAA2B08-CF6C-42CD-B835-32F3713E62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0D8D72E-F81E-4C10-B783-272A4A9805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1DAFD54-FB4A-4867-A6CB-61395B4BA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3B7D8C-2646-4C62-8FF8-09C447D8B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4246143-09C6-4E70-A966-8C7746FF5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141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8ABB1-383D-498A-9F2F-2B42F726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A754EAF-2162-4935-AC84-0A94CB128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0B9169E-617F-4B1A-8F74-BBF9D4598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60DD1F-4528-49C5-A5F7-B8696316D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00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C1D2068-793B-45B0-8D4D-0FA35EB78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0927663-C344-46B3-932B-EBAFB00D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CF343A-FE88-4565-B510-47450C596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828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6E0F6D-7700-4711-9519-20B010DD4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4CDDB1-3F4B-4DED-8337-21289CA11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3054F81-74CB-427F-A3A4-1CDC78772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62D38A-D8DE-42BB-A49E-CEF852774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432E75-41A0-4747-9F1F-55D66D499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F9D584-7E61-4FAA-BDC2-2980A5CAB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665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B72E34-0106-4BDE-A388-C958A5773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BA2033-A14B-4869-957F-A76B7D4A5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528833-40FE-4024-9815-1E57F461E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CAC35A-E6F0-4BFF-9ABF-2C21C33F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8735E1-1C5A-4E82-9E32-BD6E785F5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B64518-1AE6-4E52-859F-0A371C7B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053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960B9F-B7D1-4B28-8A1D-CAB45B6D9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8D3A2A-9522-4CEE-9A54-4FA07F2DC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0702BB-2C4E-4040-AABF-7AD3429F3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3D7816-B9A1-41BD-8C86-A374F2EE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2C9860-1DAE-407D-9D9B-EDF7F8E4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263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E9604F5-1E7E-41A0-9B41-94FCE645C8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EE1E2E-7043-47FA-8DC1-EEF32534C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8D70A5-A0C4-4680-BFF1-A9B5A463E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EC65CE-A0BE-43A2-88EF-A84C1D9DC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C4FDD6-90CC-43AF-8689-5878A7C17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389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FDA46-15A7-46F0-92BD-27016CC17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F004B2-A43B-48A7-8F61-0BD24D41B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DBC7EB-A0F2-4979-A022-8A029CB5D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836EF-7419-4239-B88C-0D257E0BABDA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492651-C227-47E0-B1C3-4DAAEF3BC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E46F88-856E-4803-8806-CB913D927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D8BF2-802A-43B1-B89B-9D19FD87FC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89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eb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2650F2-2775-11DF-7CFE-A016FA284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34" y="0"/>
            <a:ext cx="7811531" cy="43942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E943F5-8F14-41BD-80C2-49F9F140FF27}"/>
              </a:ext>
            </a:extLst>
          </p:cNvPr>
          <p:cNvSpPr txBox="1"/>
          <p:nvPr/>
        </p:nvSpPr>
        <p:spPr>
          <a:xfrm>
            <a:off x="217097" y="4549676"/>
            <a:ext cx="117578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0" b="1" dirty="0">
                <a:solidFill>
                  <a:srgbClr val="FF0000"/>
                </a:solidFill>
                <a:latin typeface="Bahnschrift Condensed" panose="020B0502040204020203" pitchFamily="34" charset="0"/>
              </a:rPr>
              <a:t>ПРИВЕТСТВЕННОЕ  СЛОВО</a:t>
            </a:r>
          </a:p>
        </p:txBody>
      </p:sp>
    </p:spTree>
    <p:extLst>
      <p:ext uri="{BB962C8B-B14F-4D97-AF65-F5344CB8AC3E}">
        <p14:creationId xmlns:p14="http://schemas.microsoft.com/office/powerpoint/2010/main" val="2810725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761FA9-E128-2E36-DA6C-AF5495C76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275" y="0"/>
            <a:ext cx="6267450" cy="3076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8F6685-BFB2-2DB1-7ED0-B06287EA5FA3}"/>
              </a:ext>
            </a:extLst>
          </p:cNvPr>
          <p:cNvSpPr txBox="1"/>
          <p:nvPr/>
        </p:nvSpPr>
        <p:spPr>
          <a:xfrm>
            <a:off x="217098" y="3781426"/>
            <a:ext cx="1175780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1. Настоящий Федеральный закон принимается в целях защиты жизни, здоровья, имущества граждан и юридических лиц, государственного и муниципального имущества от пожаров, определяет основные положения технического регулирования в области пожарной безопасности и </a:t>
            </a:r>
            <a:r>
              <a:rPr lang="ru-RU" b="1" dirty="0">
                <a:solidFill>
                  <a:srgbClr val="FF0000"/>
                </a:solidFill>
              </a:rPr>
              <a:t>устанавливает минимально необходимые требования пожарной безопасности </a:t>
            </a:r>
            <a:r>
              <a:rPr lang="ru-RU" dirty="0"/>
              <a:t>к объектам защиты (продукции), в том числе к зданиям и сооружениям, производственным объектам, пожарно-технической продукции и продукции общего назначения. Технические регламенты, принятые в соответствии с Федеральным законом от 27 декабря 2002 года N 184-ФЗ "О техническом регулировании" (далее - Федеральный закон "О техническом регулировании"), не действуют в части, содержащей </a:t>
            </a:r>
            <a:r>
              <a:rPr lang="ru-RU" b="1" dirty="0">
                <a:solidFill>
                  <a:srgbClr val="FF0000"/>
                </a:solidFill>
              </a:rPr>
              <a:t>требования пожарной безопасности </a:t>
            </a:r>
            <a:r>
              <a:rPr lang="ru-RU" dirty="0"/>
              <a:t>к указанной продукции, отличные от требований, установленных настоящим Федеральным законом.</a:t>
            </a:r>
          </a:p>
        </p:txBody>
      </p:sp>
    </p:spTree>
    <p:extLst>
      <p:ext uri="{BB962C8B-B14F-4D97-AF65-F5344CB8AC3E}">
        <p14:creationId xmlns:p14="http://schemas.microsoft.com/office/powerpoint/2010/main" val="2628996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752E3C5-E646-5F3A-C591-B720E08503E3}"/>
              </a:ext>
            </a:extLst>
          </p:cNvPr>
          <p:cNvSpPr txBox="1"/>
          <p:nvPr/>
        </p:nvSpPr>
        <p:spPr>
          <a:xfrm>
            <a:off x="524192" y="3057935"/>
            <a:ext cx="11386868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Статья 1. Основные понятия</a:t>
            </a:r>
          </a:p>
          <a:p>
            <a:endParaRPr lang="ru-RU" dirty="0"/>
          </a:p>
          <a:p>
            <a:r>
              <a:rPr lang="ru-RU" sz="2800" b="1" dirty="0"/>
              <a:t>обязательные требования пожарной безопасности </a:t>
            </a:r>
            <a:r>
              <a:rPr lang="ru-RU" sz="2800" dirty="0"/>
              <a:t>(далее - </a:t>
            </a:r>
            <a:r>
              <a:rPr lang="ru-RU" sz="2800" b="1" dirty="0">
                <a:solidFill>
                  <a:srgbClr val="FF0000"/>
                </a:solidFill>
              </a:rPr>
              <a:t>требования пожарной безопасности</a:t>
            </a:r>
            <a:r>
              <a:rPr lang="ru-RU" sz="2800" dirty="0"/>
              <a:t>) - специальные условия социального и (или) технического характера, установленные </a:t>
            </a:r>
            <a:r>
              <a:rPr lang="ru-RU" sz="2800" b="1" dirty="0">
                <a:solidFill>
                  <a:srgbClr val="FF0000"/>
                </a:solidFill>
              </a:rPr>
              <a:t>в целях обеспечения пожарной безопасности </a:t>
            </a:r>
            <a:r>
              <a:rPr lang="ru-RU" sz="2800" dirty="0"/>
              <a:t>федеральными законами и иными нормативными правовыми актами Российской Федерации, а также нормативными документами по пожарной безопасности;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0D09A17-7AEA-06EE-8271-B1EBBDBED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239" y="-6698"/>
            <a:ext cx="39147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0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77373FB-24C8-A915-D17E-C68911B1B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516" y="4268578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CC6174-EEED-C056-40E0-34BA60637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905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70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B1BD9B-E0FB-1EC8-55BD-055F0F1A90F0}"/>
              </a:ext>
            </a:extLst>
          </p:cNvPr>
          <p:cNvSpPr txBox="1"/>
          <p:nvPr/>
        </p:nvSpPr>
        <p:spPr>
          <a:xfrm>
            <a:off x="676604" y="3885008"/>
            <a:ext cx="1137449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3. К нормативным документам по пожарной безопасности относятся:</a:t>
            </a:r>
          </a:p>
          <a:p>
            <a:r>
              <a:rPr lang="ru-RU" dirty="0"/>
              <a:t>1) национальные стандарты, </a:t>
            </a:r>
            <a:r>
              <a:rPr lang="ru-RU" b="1" dirty="0"/>
              <a:t>своды правил</a:t>
            </a:r>
            <a:r>
              <a:rPr lang="ru-RU" dirty="0"/>
              <a:t>, а также иные содержащие требования пожарной безопасности документы, которые включены в перечень документов по стандартизации и в результате применения которых на добровольной основе обеспечивается соблюдение требований настоящего Федерального закона;</a:t>
            </a:r>
          </a:p>
          <a:p>
            <a:r>
              <a:rPr lang="ru-RU" dirty="0"/>
              <a:t>2) стандарты организаций, содержащие требования пожарной безопасности, а также </a:t>
            </a:r>
            <a:r>
              <a:rPr lang="ru-RU" b="1" dirty="0"/>
              <a:t>специальные технические условия</a:t>
            </a:r>
            <a:r>
              <a:rPr lang="ru-RU" dirty="0"/>
              <a:t>, отражающие специфику обеспечения пожарной безопасности зданий и сооружений и содержащие комплекс необходимых инженерно-технических и организационных мероприятий по обеспечению пожарной безопасности.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C71DBB-867E-0D45-3355-E8BB399883B0}"/>
              </a:ext>
            </a:extLst>
          </p:cNvPr>
          <p:cNvSpPr txBox="1"/>
          <p:nvPr/>
        </p:nvSpPr>
        <p:spPr>
          <a:xfrm>
            <a:off x="676604" y="3515676"/>
            <a:ext cx="8251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Статья 4. Техническое регулирование в области пожарной безопасности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3D7B70-CF7F-3C58-70B8-7FBBA2BFA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275" y="0"/>
            <a:ext cx="6267450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77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CF0F115A-4383-0025-8B4D-B99502A15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7355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F13E8F-6B69-4887-9277-3FAF0B9778B9}"/>
              </a:ext>
            </a:extLst>
          </p:cNvPr>
          <p:cNvSpPr txBox="1"/>
          <p:nvPr/>
        </p:nvSpPr>
        <p:spPr>
          <a:xfrm>
            <a:off x="402566" y="4297392"/>
            <a:ext cx="113868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B050"/>
                </a:solidFill>
              </a:rPr>
              <a:t>Является ли требование об устройстве азотной подушки </a:t>
            </a:r>
            <a:r>
              <a:rPr lang="ru-RU" sz="3200" b="1" dirty="0">
                <a:solidFill>
                  <a:srgbClr val="00B050"/>
                </a:solidFill>
              </a:rPr>
              <a:t>требованием пожарной безопасности</a:t>
            </a:r>
            <a:r>
              <a:rPr lang="ru-RU" sz="3200" dirty="0">
                <a:solidFill>
                  <a:srgbClr val="00B050"/>
                </a:solidFill>
              </a:rPr>
              <a:t>?</a:t>
            </a:r>
            <a:endParaRPr lang="ru-RU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514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A44941-A86A-6002-8B23-CA87F67D7C02}"/>
              </a:ext>
            </a:extLst>
          </p:cNvPr>
          <p:cNvSpPr txBox="1"/>
          <p:nvPr/>
        </p:nvSpPr>
        <p:spPr>
          <a:xfrm>
            <a:off x="264543" y="3597888"/>
            <a:ext cx="1166291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50. Хранение токсичных жидкостей должно осуществляться преимущественно в герметичных подземных емкостях с газодинамическим режимом эксплуатации. </a:t>
            </a:r>
            <a:r>
              <a:rPr lang="ru-RU" b="1" dirty="0"/>
              <a:t>Разрешается хранение указанных жидкостей в наземных резервуарах с "азотным" дыханием,</a:t>
            </a:r>
            <a:r>
              <a:rPr lang="ru-RU" dirty="0"/>
              <a:t> при этом резервуары должны быть оборудованы сигнализатором предельного верхнего уровня заполнения, сблокированным с насосным оборудованием, и системой аварийного слива избытка жидкости в дренажную систему.</a:t>
            </a:r>
          </a:p>
          <a:p>
            <a:endParaRPr lang="ru-RU" dirty="0"/>
          </a:p>
          <a:p>
            <a:r>
              <a:rPr lang="ru-RU" dirty="0"/>
              <a:t>51. </a:t>
            </a:r>
            <a:r>
              <a:rPr lang="ru-RU" b="1" dirty="0"/>
              <a:t>Хранение токсичных жидкостей в резервуарах с "атмосферным" дыханием не допускается</a:t>
            </a:r>
            <a:r>
              <a:rPr lang="ru-RU" dirty="0"/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812681-C254-D9E2-B5B0-E6ADE8157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43" y="235518"/>
            <a:ext cx="7505700" cy="25050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056292-64B0-546A-0B37-2486F454AD9D}"/>
              </a:ext>
            </a:extLst>
          </p:cNvPr>
          <p:cNvSpPr txBox="1"/>
          <p:nvPr/>
        </p:nvSpPr>
        <p:spPr>
          <a:xfrm>
            <a:off x="264543" y="5760859"/>
            <a:ext cx="1173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Примечание: В соответствии с ГОСТ 2222-2025 метанол относится к опасным веществам вследствие токсичности и опасности для человека.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D1CBF9-CCB5-B17A-2973-D43733681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154" y="0"/>
            <a:ext cx="4477846" cy="349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428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1E9BF42-D67D-39ED-F710-1D9F4E5A7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812272"/>
              </p:ext>
            </p:extLst>
          </p:nvPr>
        </p:nvGraphicFramePr>
        <p:xfrm>
          <a:off x="3128962" y="185378"/>
          <a:ext cx="5934075" cy="2559499"/>
        </p:xfrm>
        <a:graphic>
          <a:graphicData uri="http://schemas.openxmlformats.org/drawingml/2006/table">
            <a:tbl>
              <a:tblPr firstRow="1" firstCol="1" bandRow="1"/>
              <a:tblGrid>
                <a:gridCol w="2517140">
                  <a:extLst>
                    <a:ext uri="{9D8B030D-6E8A-4147-A177-3AD203B41FA5}">
                      <a16:colId xmlns:a16="http://schemas.microsoft.com/office/drawing/2014/main" val="4119233331"/>
                    </a:ext>
                  </a:extLst>
                </a:gridCol>
                <a:gridCol w="1710690">
                  <a:extLst>
                    <a:ext uri="{9D8B030D-6E8A-4147-A177-3AD203B41FA5}">
                      <a16:colId xmlns:a16="http://schemas.microsoft.com/office/drawing/2014/main" val="1257909318"/>
                    </a:ext>
                  </a:extLst>
                </a:gridCol>
                <a:gridCol w="1706245">
                  <a:extLst>
                    <a:ext uri="{9D8B030D-6E8A-4147-A177-3AD203B41FA5}">
                      <a16:colId xmlns:a16="http://schemas.microsoft.com/office/drawing/2014/main" val="17476861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Свойства</a:t>
                      </a: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Метанол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Бензин (АИ-95)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4522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всп,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ºС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221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воспл,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ºС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255-370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097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самовосп,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4464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НКПР-ВКПР,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%об.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6,98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35,5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0,98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-5,48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148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Минимальная энергия зажигания,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мДж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07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Норм. скорость распространения пламени,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м/с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0,572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0,44 (у Б-70, по АИ данных нет)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658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Температурные пределы распространения пламени,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ºС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– 39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(-37) – (-10)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051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Теплота сгорания, 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МДж</a:t>
                      </a:r>
                      <a:r>
                        <a:rPr lang="en-US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43,5-44,5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92328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526B928-9701-A89D-4E1B-B8CB3EC2F0A8}"/>
              </a:ext>
            </a:extLst>
          </p:cNvPr>
          <p:cNvSpPr txBox="1"/>
          <p:nvPr/>
        </p:nvSpPr>
        <p:spPr>
          <a:xfrm>
            <a:off x="2124254" y="5848794"/>
            <a:ext cx="7666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-необходимость устройства азотной «подушки» не предусматривается.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75DEBA-26FC-A4AA-BD01-A55A43FAC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4" y="3429000"/>
            <a:ext cx="714375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7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CF0F115A-4383-0025-8B4D-B99502A15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7959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F13E8F-6B69-4887-9277-3FAF0B9778B9}"/>
              </a:ext>
            </a:extLst>
          </p:cNvPr>
          <p:cNvSpPr txBox="1"/>
          <p:nvPr/>
        </p:nvSpPr>
        <p:spPr>
          <a:xfrm>
            <a:off x="600973" y="3322607"/>
            <a:ext cx="113868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B050"/>
                </a:solidFill>
              </a:rPr>
              <a:t>Является ли требование об устройстве азотной подушки </a:t>
            </a:r>
            <a:r>
              <a:rPr lang="ru-RU" sz="3200" b="1" dirty="0">
                <a:solidFill>
                  <a:srgbClr val="00B050"/>
                </a:solidFill>
              </a:rPr>
              <a:t>требованием пожарной безопасности</a:t>
            </a:r>
            <a:r>
              <a:rPr lang="ru-RU" sz="3200" dirty="0">
                <a:solidFill>
                  <a:srgbClr val="00B050"/>
                </a:solidFill>
              </a:rPr>
              <a:t>?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F8210-72A7-AE9F-2B6F-97CFB38BB5B0}"/>
              </a:ext>
            </a:extLst>
          </p:cNvPr>
          <p:cNvSpPr txBox="1"/>
          <p:nvPr/>
        </p:nvSpPr>
        <p:spPr>
          <a:xfrm>
            <a:off x="545980" y="4998250"/>
            <a:ext cx="111000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обязательные требования пожарной безопасности (далее - </a:t>
            </a:r>
            <a:r>
              <a:rPr lang="ru-RU" b="1" dirty="0"/>
              <a:t>требования пожарной безопасности</a:t>
            </a:r>
            <a:r>
              <a:rPr lang="ru-RU" dirty="0"/>
              <a:t>) - специальные условия социального и (или) технического характера, </a:t>
            </a:r>
            <a:r>
              <a:rPr lang="ru-RU" b="1" dirty="0"/>
              <a:t>установленные</a:t>
            </a:r>
            <a:r>
              <a:rPr lang="ru-RU" dirty="0"/>
              <a:t> </a:t>
            </a:r>
            <a:r>
              <a:rPr lang="ru-RU" b="1" dirty="0"/>
              <a:t>в целях обеспечения пожарной безопасности</a:t>
            </a:r>
            <a:r>
              <a:rPr lang="ru-RU" dirty="0"/>
              <a:t> федеральными законами и иными нормативными правовыми актами Российской Федерации, а также нормативными документами по пожарной безопасности;</a:t>
            </a:r>
          </a:p>
        </p:txBody>
      </p:sp>
    </p:spTree>
    <p:extLst>
      <p:ext uri="{BB962C8B-B14F-4D97-AF65-F5344CB8AC3E}">
        <p14:creationId xmlns:p14="http://schemas.microsoft.com/office/powerpoint/2010/main" val="3989068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1725</TotalTime>
  <Words>523</Words>
  <Application>Microsoft Office PowerPoint</Application>
  <PresentationFormat>Широкоэкранный</PresentationFormat>
  <Paragraphs>45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Bahnschrift Condensed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выступления</dc:title>
  <dc:creator>Екатерина</dc:creator>
  <cp:lastModifiedBy>Денис Пронин</cp:lastModifiedBy>
  <cp:revision>35</cp:revision>
  <cp:lastPrinted>2021-10-05T20:27:36Z</cp:lastPrinted>
  <dcterms:created xsi:type="dcterms:W3CDTF">2021-08-30T17:38:11Z</dcterms:created>
  <dcterms:modified xsi:type="dcterms:W3CDTF">2026-04-16T17:44:09Z</dcterms:modified>
</cp:coreProperties>
</file>